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49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75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65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21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15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09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37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19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91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64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36F4A9-7EF2-4203-8A06-4655A33BA614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C5DA36-E968-482D-A985-99DDE79BE44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3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cl.ntt.co.jp/rps/english/index_e.html" TargetMode="External"/><Relationship Id="rId2" Type="http://schemas.openxmlformats.org/officeDocument/2006/relationships/hyperlink" Target="https://scholar.google.com/citations?view_op=view_org&amp;hl=en&amp;org=231221589650005705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wav"/><Relationship Id="rId18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microsoft.com/office/2007/relationships/media" Target="../media/media4.mp3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6" Type="http://schemas.openxmlformats.org/officeDocument/2006/relationships/audio" Target="../media/media8.mp3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mp3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C29-2471-47EF-9792-394AFEDE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STARGAN-VC</a:t>
            </a:r>
            <a:r>
              <a:rPr lang="en-US" sz="3200" dirty="0"/>
              <a:t>: </a:t>
            </a:r>
            <a:r>
              <a:rPr lang="en-US" sz="3200" b="1" dirty="0"/>
              <a:t>NON-PARALLEL</a:t>
            </a:r>
            <a:r>
              <a:rPr lang="en-US" sz="3200" dirty="0"/>
              <a:t> </a:t>
            </a:r>
            <a:r>
              <a:rPr lang="en-US" sz="3200" b="1" dirty="0"/>
              <a:t>MANY-TO-MANY</a:t>
            </a:r>
            <a:r>
              <a:rPr lang="en-US" sz="3200" dirty="0"/>
              <a:t> </a:t>
            </a:r>
            <a:r>
              <a:rPr lang="en-US" sz="3200" b="1" dirty="0"/>
              <a:t>VOICE</a:t>
            </a:r>
            <a:r>
              <a:rPr lang="en-US" sz="3200" dirty="0"/>
              <a:t> </a:t>
            </a:r>
            <a:r>
              <a:rPr lang="en-US" sz="3200" b="1" dirty="0"/>
              <a:t>CONVERSION</a:t>
            </a:r>
            <a:r>
              <a:rPr lang="en-US" sz="3200" dirty="0"/>
              <a:t> </a:t>
            </a:r>
            <a:r>
              <a:rPr lang="en-US" sz="3200" b="1" dirty="0"/>
              <a:t>WITH</a:t>
            </a:r>
            <a:r>
              <a:rPr lang="en-US" sz="3200" dirty="0"/>
              <a:t> </a:t>
            </a:r>
            <a:r>
              <a:rPr lang="en-US" sz="3200" b="1" dirty="0"/>
              <a:t>STAR</a:t>
            </a:r>
            <a:r>
              <a:rPr lang="en-US" sz="3200" dirty="0"/>
              <a:t> </a:t>
            </a:r>
            <a:r>
              <a:rPr lang="en-US" sz="3200" b="1" dirty="0"/>
              <a:t>GENERATIVE</a:t>
            </a:r>
            <a:r>
              <a:rPr lang="en-US" sz="3200" dirty="0"/>
              <a:t> </a:t>
            </a:r>
            <a:r>
              <a:rPr lang="en-US" sz="3200" b="1" dirty="0"/>
              <a:t>ADVERSARIAL</a:t>
            </a:r>
            <a:r>
              <a:rPr lang="en-US" sz="3200" dirty="0"/>
              <a:t> </a:t>
            </a:r>
            <a:r>
              <a:rPr lang="en-US" sz="3200" b="1" dirty="0"/>
              <a:t>NETWORKS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1E46-9E34-4067-AF9E-299A339A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Authors : </a:t>
            </a:r>
          </a:p>
          <a:p>
            <a:r>
              <a:rPr lang="en-IN" dirty="0"/>
              <a:t>Hirokazu Kameoka (</a:t>
            </a:r>
            <a:r>
              <a:rPr lang="en-US" sz="1600" i="0" dirty="0">
                <a:solidFill>
                  <a:srgbClr val="222222"/>
                </a:solidFill>
                <a:effectLst/>
                <a:cs typeface="Calibri" panose="020F0502020204030204" pitchFamily="34" charset="0"/>
              </a:rPr>
              <a:t>Senior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Distinguished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Researcher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at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600" b="0" i="0" u="sng" dirty="0">
                <a:solidFill>
                  <a:srgbClr val="222222"/>
                </a:solidFill>
                <a:effectLst/>
                <a:hlinkClick r:id="rId2"/>
              </a:rPr>
              <a:t>NTT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Adjunct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Associate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Professor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at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NII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IN" dirty="0"/>
              <a:t>Takuhiro Kaneko( </a:t>
            </a:r>
            <a:r>
              <a:rPr lang="en-IN" sz="1600" dirty="0"/>
              <a:t>Distinguish researcher</a:t>
            </a:r>
            <a:r>
              <a:rPr lang="en-US" b="0" i="0" dirty="0">
                <a:solidFill>
                  <a:srgbClr val="292B2C"/>
                </a:solidFill>
                <a:effectLst/>
                <a:latin typeface="-apple-system"/>
              </a:rPr>
              <a:t> </a:t>
            </a:r>
            <a:r>
              <a:rPr lang="en-US" sz="1600" b="0" i="0" dirty="0">
                <a:solidFill>
                  <a:srgbClr val="292B2C"/>
                </a:solidFill>
                <a:effectLst/>
                <a:latin typeface="-apple-system"/>
              </a:rPr>
              <a:t>at</a:t>
            </a:r>
            <a:r>
              <a:rPr lang="en-US" b="0" i="0" dirty="0">
                <a:solidFill>
                  <a:srgbClr val="292B2C"/>
                </a:solidFill>
                <a:effectLst/>
                <a:latin typeface="-apple-system"/>
              </a:rPr>
              <a:t> </a:t>
            </a:r>
            <a:r>
              <a:rPr lang="en-US" sz="1600" b="0" i="0" u="none" strike="noStrike" dirty="0">
                <a:solidFill>
                  <a:srgbClr val="0275D8"/>
                </a:solidFill>
                <a:effectLst/>
                <a:hlinkClick r:id="rId3"/>
              </a:rPr>
              <a:t>NTT</a:t>
            </a:r>
            <a:r>
              <a:rPr lang="en-US" b="0" i="0" u="none" strike="noStrike" dirty="0">
                <a:solidFill>
                  <a:srgbClr val="0275D8"/>
                </a:solidFill>
                <a:effectLst/>
                <a:latin typeface="-apple-system"/>
                <a:hlinkClick r:id="rId3"/>
              </a:rPr>
              <a:t> </a:t>
            </a:r>
            <a:r>
              <a:rPr lang="en-US" sz="1600" b="0" i="0" u="none" strike="noStrike" dirty="0">
                <a:solidFill>
                  <a:srgbClr val="0275D8"/>
                </a:solidFill>
                <a:effectLst/>
                <a:hlinkClick r:id="rId3"/>
              </a:rPr>
              <a:t>Communication</a:t>
            </a:r>
            <a:r>
              <a:rPr lang="en-US" b="0" i="0" u="none" strike="noStrike" dirty="0">
                <a:solidFill>
                  <a:srgbClr val="0275D8"/>
                </a:solidFill>
                <a:effectLst/>
                <a:latin typeface="-apple-system"/>
                <a:hlinkClick r:id="rId3"/>
              </a:rPr>
              <a:t> </a:t>
            </a:r>
            <a:r>
              <a:rPr lang="en-US" sz="1600" b="0" i="0" u="none" strike="noStrike" dirty="0">
                <a:solidFill>
                  <a:srgbClr val="0275D8"/>
                </a:solidFill>
                <a:effectLst/>
                <a:hlinkClick r:id="rId3"/>
              </a:rPr>
              <a:t>Science</a:t>
            </a:r>
            <a:r>
              <a:rPr lang="en-US" b="0" i="0" u="none" strike="noStrike" dirty="0">
                <a:solidFill>
                  <a:srgbClr val="0275D8"/>
                </a:solidFill>
                <a:effectLst/>
                <a:latin typeface="-apple-system"/>
                <a:hlinkClick r:id="rId3"/>
              </a:rPr>
              <a:t> </a:t>
            </a:r>
            <a:r>
              <a:rPr lang="en-US" sz="1600" b="0" i="0" u="none" strike="noStrike" dirty="0">
                <a:solidFill>
                  <a:srgbClr val="0275D8"/>
                </a:solidFill>
                <a:effectLst/>
                <a:hlinkClick r:id="rId3"/>
              </a:rPr>
              <a:t>Laboratories</a:t>
            </a:r>
            <a:r>
              <a:rPr lang="en-US" b="0" i="0" dirty="0">
                <a:solidFill>
                  <a:srgbClr val="292B2C"/>
                </a:solidFill>
                <a:effectLst/>
                <a:latin typeface="-apple-system"/>
              </a:rPr>
              <a:t> </a:t>
            </a:r>
            <a:r>
              <a:rPr lang="en-US" sz="1600" b="0" i="0" dirty="0">
                <a:solidFill>
                  <a:srgbClr val="292B2C"/>
                </a:solidFill>
                <a:effectLst/>
                <a:latin typeface="-apple-system"/>
              </a:rPr>
              <a:t>in</a:t>
            </a:r>
            <a:r>
              <a:rPr lang="en-US" b="0" i="0" dirty="0">
                <a:solidFill>
                  <a:srgbClr val="292B2C"/>
                </a:solidFill>
                <a:effectLst/>
                <a:latin typeface="-apple-system"/>
              </a:rPr>
              <a:t> </a:t>
            </a:r>
            <a:r>
              <a:rPr lang="en-US" sz="1600" b="0" i="0" dirty="0">
                <a:solidFill>
                  <a:srgbClr val="292B2C"/>
                </a:solidFill>
                <a:effectLst/>
                <a:latin typeface="-apple-system"/>
              </a:rPr>
              <a:t>NTT</a:t>
            </a:r>
            <a:r>
              <a:rPr lang="en-US" b="0" i="0" dirty="0">
                <a:solidFill>
                  <a:srgbClr val="292B2C"/>
                </a:solidFill>
                <a:effectLst/>
                <a:latin typeface="-apple-system"/>
              </a:rPr>
              <a:t> </a:t>
            </a:r>
            <a:r>
              <a:rPr lang="en-US" sz="1600" b="0" i="0" dirty="0">
                <a:solidFill>
                  <a:srgbClr val="292B2C"/>
                </a:solidFill>
                <a:effectLst/>
                <a:latin typeface="-apple-system"/>
              </a:rPr>
              <a:t>Corporation </a:t>
            </a:r>
            <a:r>
              <a:rPr lang="en-US" b="0" i="0" dirty="0">
                <a:solidFill>
                  <a:srgbClr val="292B2C"/>
                </a:solidFill>
                <a:effectLst/>
                <a:latin typeface="-apple-system"/>
              </a:rPr>
              <a:t>)</a:t>
            </a:r>
            <a:endParaRPr lang="en-IN" sz="1600" dirty="0"/>
          </a:p>
          <a:p>
            <a:r>
              <a:rPr lang="en-IN" dirty="0"/>
              <a:t>Kou Tanaka ( </a:t>
            </a:r>
            <a:r>
              <a:rPr lang="en-IN" sz="1600" dirty="0"/>
              <a:t>Research scientist at NTT </a:t>
            </a:r>
            <a:r>
              <a:rPr lang="en-IN" dirty="0"/>
              <a:t>)</a:t>
            </a:r>
            <a:endParaRPr lang="en-IN" sz="1600" dirty="0"/>
          </a:p>
          <a:p>
            <a:r>
              <a:rPr lang="en-IN" dirty="0"/>
              <a:t>Nobukatsu Hojo (</a:t>
            </a:r>
            <a:r>
              <a:rPr lang="en-IN" sz="1600" dirty="0"/>
              <a:t>Research</a:t>
            </a:r>
            <a:r>
              <a:rPr lang="en-IN" sz="2000" dirty="0"/>
              <a:t> </a:t>
            </a:r>
            <a:r>
              <a:rPr lang="en-IN" sz="1600" dirty="0"/>
              <a:t>scientist</a:t>
            </a:r>
            <a:r>
              <a:rPr lang="en-IN" sz="2000" dirty="0"/>
              <a:t> </a:t>
            </a:r>
            <a:r>
              <a:rPr lang="en-IN" sz="1600" dirty="0"/>
              <a:t>at</a:t>
            </a:r>
            <a:r>
              <a:rPr lang="en-IN" sz="2000" dirty="0"/>
              <a:t> </a:t>
            </a:r>
            <a:r>
              <a:rPr lang="en-IN" sz="1600" dirty="0"/>
              <a:t>NTT </a:t>
            </a:r>
            <a:r>
              <a:rPr lang="en-IN" dirty="0"/>
              <a:t>)</a:t>
            </a:r>
          </a:p>
          <a:p>
            <a:endParaRPr lang="en-IN" sz="1600" dirty="0"/>
          </a:p>
          <a:p>
            <a:r>
              <a:rPr lang="en-IN" sz="1600" dirty="0"/>
              <a:t>Group Details:</a:t>
            </a:r>
          </a:p>
          <a:p>
            <a:r>
              <a:rPr lang="en-IN" sz="1600" dirty="0"/>
              <a:t>Rajat Kumar (1806040)</a:t>
            </a:r>
          </a:p>
          <a:p>
            <a:r>
              <a:rPr lang="en-IN" sz="1600" dirty="0"/>
              <a:t>Pampana Bharath Kumar (1806044)</a:t>
            </a:r>
          </a:p>
          <a:p>
            <a:r>
              <a:rPr lang="en-IN" sz="1600" dirty="0"/>
              <a:t>Gunturu Siddharth (1806131)</a:t>
            </a:r>
          </a:p>
        </p:txBody>
      </p:sp>
    </p:spTree>
    <p:extLst>
      <p:ext uri="{BB962C8B-B14F-4D97-AF65-F5344CB8AC3E}">
        <p14:creationId xmlns:p14="http://schemas.microsoft.com/office/powerpoint/2010/main" val="156202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AE23-69C2-4AF8-8CF8-D9D2C12E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15175"/>
            <a:ext cx="10058400" cy="1015907"/>
          </a:xfrm>
        </p:spPr>
        <p:txBody>
          <a:bodyPr>
            <a:normAutofit/>
          </a:bodyPr>
          <a:lstStyle/>
          <a:p>
            <a:r>
              <a:rPr lang="en-IN" sz="3200" dirty="0"/>
              <a:t>Voice</a:t>
            </a:r>
            <a:r>
              <a:rPr lang="en-IN" sz="1100" dirty="0"/>
              <a:t> </a:t>
            </a:r>
            <a:r>
              <a:rPr lang="en-IN" sz="3200" dirty="0"/>
              <a:t>Conversion</a:t>
            </a:r>
            <a:r>
              <a:rPr lang="en-IN" sz="1100" dirty="0"/>
              <a:t> </a:t>
            </a:r>
            <a:r>
              <a:rPr lang="en-IN" sz="3200" dirty="0"/>
              <a:t>Challenge</a:t>
            </a:r>
            <a:r>
              <a:rPr lang="en-IN" sz="1100" dirty="0"/>
              <a:t> </a:t>
            </a:r>
            <a:r>
              <a:rPr lang="en-IN" sz="3200" dirty="0"/>
              <a:t>(VCC) 2018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1BA1-B293-46AF-A377-EA7C1CDA1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9467"/>
            <a:ext cx="10058400" cy="28187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dataset consists of recordings of six female and six male US English speakers.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used a subset of speakers for training and evaluation.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Specifically, we selected two female speakers ‘VCC2SF1’ and ‘VCC2SF2’. Two male speakers, ‘VCC2TM1’ and ‘VCC2TM2’.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 in paper they used ‘VCC2SF1’, ‘VCC2SF2’, ‘VCC2SM1’ and ‘VCC2SM2’.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There is nothing difference in that.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6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7AFA-9BA7-49B8-9482-6444F870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0433"/>
            <a:ext cx="10058400" cy="1450757"/>
          </a:xfrm>
        </p:spPr>
        <p:txBody>
          <a:bodyPr>
            <a:normAutofit/>
          </a:bodyPr>
          <a:lstStyle/>
          <a:p>
            <a:r>
              <a:rPr lang="en-IN" sz="3200" dirty="0"/>
              <a:t>Pre-processing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4255-5DBC-4476-9A97-E2D9F6F35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Before going to train the model it is required to pre-process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It is required to convert the audio samples into some featured vectors.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each utterance, a spectral envelope, a logarithmic fundamental frequency (log F0), and aperiodicities (APs) were extracted every 5 ms using the WORLD analyzer.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36 Mel-cepstral coefficients (MCCs) were then extracted from each spectral envelope.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Extracted features (mcep, f0, ap) from each speech clip are stored as npy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We also calculate the statistical characteristics for each speaker.</a:t>
            </a:r>
            <a:endParaRPr lang="en-I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4292E"/>
                </a:solidFill>
                <a:latin typeface="-apple-system"/>
              </a:rPr>
              <a:t>The extracted npy files contains an array with </a:t>
            </a:r>
            <a:r>
              <a:rPr lang="en-IN" dirty="0"/>
              <a:t>acoustic features theses arrays are used to train the model.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6886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3E2C04-E58F-49DF-958F-80988D073860}"/>
              </a:ext>
            </a:extLst>
          </p:cNvPr>
          <p:cNvSpPr txBox="1"/>
          <p:nvPr/>
        </p:nvSpPr>
        <p:spPr>
          <a:xfrm>
            <a:off x="494951" y="612396"/>
            <a:ext cx="474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Training model StarGAN-VC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58909-6658-458B-B61F-0B6FEFCB3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40" t="18856" r="6852" b="18237"/>
          <a:stretch/>
        </p:blipFill>
        <p:spPr>
          <a:xfrm>
            <a:off x="6435616" y="1526796"/>
            <a:ext cx="5420824" cy="3646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20873-B060-4D31-BD16-61DD8D5F5617}"/>
              </a:ext>
            </a:extLst>
          </p:cNvPr>
          <p:cNvSpPr txBox="1"/>
          <p:nvPr/>
        </p:nvSpPr>
        <p:spPr>
          <a:xfrm>
            <a:off x="780176" y="1442906"/>
            <a:ext cx="4749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 be a generator that takes an acoustic feature sequence x ∈ R Q×N with an arbitrary attribute and a target attribute label c as the inputs and generates an acoustic feature sequence yˆ = G(x, c).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674CC-1780-4FCC-B173-E656390E5059}"/>
              </a:ext>
            </a:extLst>
          </p:cNvPr>
          <p:cNvSpPr txBox="1"/>
          <p:nvPr/>
        </p:nvSpPr>
        <p:spPr>
          <a:xfrm>
            <a:off x="780176" y="2888169"/>
            <a:ext cx="52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One of the goals of StarGAN-VC is to make </a:t>
            </a:r>
          </a:p>
          <a:p>
            <a:r>
              <a:rPr lang="en-US" dirty="0"/>
              <a:t>      yˆ = G(x, c) as realistic as real speech attribute of c.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258CC-A7CB-4781-BBD3-51A9524B3A19}"/>
              </a:ext>
            </a:extLst>
          </p:cNvPr>
          <p:cNvSpPr txBox="1"/>
          <p:nvPr/>
        </p:nvSpPr>
        <p:spPr>
          <a:xfrm>
            <a:off x="780176" y="3746040"/>
            <a:ext cx="581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Domain classifier C, whose role is to predict to which classes an input belongs.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5A7A1-50FF-4DC2-BAB2-DE62B306EA0B}"/>
              </a:ext>
            </a:extLst>
          </p:cNvPr>
          <p:cNvSpPr txBox="1"/>
          <p:nvPr/>
        </p:nvSpPr>
        <p:spPr>
          <a:xfrm>
            <a:off x="780176" y="4603911"/>
            <a:ext cx="552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Discriminator D is designed to produce a probability D(y, c) that an input y is a real speech feature whereas C is designed to produce class probabilities Pc (c|y) of 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5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2979DF-52A1-4CFB-AB96-321D29101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1" t="35352" r="22454" b="52416"/>
          <a:stretch/>
        </p:blipFill>
        <p:spPr>
          <a:xfrm>
            <a:off x="1334236" y="973123"/>
            <a:ext cx="4999453" cy="1384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D1E94-8456-4404-9783-BB6B5FF60B9E}"/>
              </a:ext>
            </a:extLst>
          </p:cNvPr>
          <p:cNvSpPr txBox="1"/>
          <p:nvPr/>
        </p:nvSpPr>
        <p:spPr>
          <a:xfrm>
            <a:off x="1023415" y="449901"/>
            <a:ext cx="5888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Adversarial losses for discriminator D and generator G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E4926-4B97-4364-A112-646975D33262}"/>
              </a:ext>
            </a:extLst>
          </p:cNvPr>
          <p:cNvSpPr txBox="1"/>
          <p:nvPr/>
        </p:nvSpPr>
        <p:spPr>
          <a:xfrm>
            <a:off x="1418126" y="2538765"/>
            <a:ext cx="878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where y ∼ p(y|c) denotes a training example of an acoustic feature sequence of real speech with attribute c and x ∼ p(x) denotes that with an arbitrary attribute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7E97-C08E-46FC-B848-E1EED57E7E34}"/>
              </a:ext>
            </a:extLst>
          </p:cNvPr>
          <p:cNvSpPr txBox="1"/>
          <p:nvPr/>
        </p:nvSpPr>
        <p:spPr>
          <a:xfrm>
            <a:off x="1418126" y="3338985"/>
            <a:ext cx="882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would like to minimize L</a:t>
            </a:r>
            <a:r>
              <a:rPr lang="en-US" sz="1100" dirty="0"/>
              <a:t>adv</a:t>
            </a:r>
            <a:r>
              <a:rPr lang="en-US" dirty="0"/>
              <a:t>(D) with respect to D and minimize L</a:t>
            </a:r>
            <a:r>
              <a:rPr lang="en-US" sz="1100" dirty="0"/>
              <a:t>adv</a:t>
            </a:r>
            <a:r>
              <a:rPr lang="en-US" dirty="0"/>
              <a:t>(G) with respect to G.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F5D2-B437-431A-817E-A847EF663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24" t="48680" r="23280" b="41214"/>
          <a:stretch/>
        </p:blipFill>
        <p:spPr>
          <a:xfrm>
            <a:off x="1199583" y="4214161"/>
            <a:ext cx="5072585" cy="1132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2E5811-3723-43FD-8332-83AAF6420DFC}"/>
              </a:ext>
            </a:extLst>
          </p:cNvPr>
          <p:cNvSpPr txBox="1"/>
          <p:nvPr/>
        </p:nvSpPr>
        <p:spPr>
          <a:xfrm>
            <a:off x="1023415" y="3814051"/>
            <a:ext cx="284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Domain classification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CE09E-98AC-47BC-8460-81C7C0AA31E4}"/>
              </a:ext>
            </a:extLst>
          </p:cNvPr>
          <p:cNvSpPr txBox="1"/>
          <p:nvPr/>
        </p:nvSpPr>
        <p:spPr>
          <a:xfrm>
            <a:off x="1418126" y="5483187"/>
            <a:ext cx="780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would like to minimize L</a:t>
            </a:r>
            <a:r>
              <a:rPr lang="en-US" sz="1100" dirty="0"/>
              <a:t>cls </a:t>
            </a:r>
            <a:r>
              <a:rPr lang="en-US" dirty="0"/>
              <a:t>(C) with respect to C and L</a:t>
            </a:r>
            <a:r>
              <a:rPr lang="en-US" sz="1100" dirty="0"/>
              <a:t>cls </a:t>
            </a:r>
            <a:r>
              <a:rPr lang="en-US" dirty="0"/>
              <a:t>(G) with respect to 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9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01B92-1161-4B45-85BB-02D20251D8A8}"/>
              </a:ext>
            </a:extLst>
          </p:cNvPr>
          <p:cNvSpPr txBox="1"/>
          <p:nvPr/>
        </p:nvSpPr>
        <p:spPr>
          <a:xfrm>
            <a:off x="570451" y="655560"/>
            <a:ext cx="29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Cycle Consistency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BA8C9-5C61-48FB-8960-B5DFA2F5C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2" t="24098" r="54036" b="68195"/>
          <a:stretch/>
        </p:blipFill>
        <p:spPr>
          <a:xfrm>
            <a:off x="924283" y="1208016"/>
            <a:ext cx="4760762" cy="864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9E056-2B15-40BF-8987-9F07B661F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6" t="41223" r="54862" b="53150"/>
          <a:stretch/>
        </p:blipFill>
        <p:spPr>
          <a:xfrm>
            <a:off x="924283" y="2206700"/>
            <a:ext cx="5013777" cy="642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40E8B-8C50-43B0-9859-0DDED235D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4" t="58349" r="54656" b="26911"/>
          <a:stretch/>
        </p:blipFill>
        <p:spPr>
          <a:xfrm>
            <a:off x="1083415" y="3892491"/>
            <a:ext cx="4813676" cy="1686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48AB5-A728-494A-9F8B-08C1D730AB55}"/>
              </a:ext>
            </a:extLst>
          </p:cNvPr>
          <p:cNvSpPr txBox="1"/>
          <p:nvPr/>
        </p:nvSpPr>
        <p:spPr>
          <a:xfrm>
            <a:off x="570451" y="3228945"/>
            <a:ext cx="890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full objectives of StarGAN-VC to be minimized with respect to G, D and C are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A0517-8C0F-4DDD-A561-4716DE36A320}"/>
              </a:ext>
            </a:extLst>
          </p:cNvPr>
          <p:cNvSpPr txBox="1"/>
          <p:nvPr/>
        </p:nvSpPr>
        <p:spPr>
          <a:xfrm>
            <a:off x="6005172" y="2358126"/>
            <a:ext cx="6427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(where x ∼ p(x|c ′ ) denotes a training example of an acoustic feature sequence of real speech with attribute c ′ and ρ is a positive constant.)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45744-C775-4988-BA75-47A81693C6C8}"/>
              </a:ext>
            </a:extLst>
          </p:cNvPr>
          <p:cNvSpPr txBox="1"/>
          <p:nvPr/>
        </p:nvSpPr>
        <p:spPr>
          <a:xfrm>
            <a:off x="4026716" y="5240124"/>
            <a:ext cx="5710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(where λcls ≥ 0, λcyc ≥ 0 and λid ≥ 0 are regularization parameters.)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9474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99025-B8E5-4B7C-BD6B-5B86AF820B2D}"/>
              </a:ext>
            </a:extLst>
          </p:cNvPr>
          <p:cNvSpPr txBox="1"/>
          <p:nvPr/>
        </p:nvSpPr>
        <p:spPr>
          <a:xfrm>
            <a:off x="335559" y="256047"/>
            <a:ext cx="503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Convolutional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F3F04-81E6-4CF2-9FB6-A2FC693AC0C9}"/>
              </a:ext>
            </a:extLst>
          </p:cNvPr>
          <p:cNvSpPr txBox="1"/>
          <p:nvPr/>
        </p:nvSpPr>
        <p:spPr>
          <a:xfrm>
            <a:off x="363033" y="890173"/>
            <a:ext cx="100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treat an acoustic feature sequence x of size Q × N with 1 channel and use 2D CNNs to construct 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C5519-94BE-45D9-8CFA-FFBD6C786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2" t="40000" r="37179" b="34557"/>
          <a:stretch/>
        </p:blipFill>
        <p:spPr>
          <a:xfrm>
            <a:off x="58788" y="1407763"/>
            <a:ext cx="6140674" cy="188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F9E05-E651-43C6-A724-2442DF476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7" t="64954" r="23142" b="8440"/>
          <a:stretch/>
        </p:blipFill>
        <p:spPr>
          <a:xfrm>
            <a:off x="201401" y="4115310"/>
            <a:ext cx="7485543" cy="1961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708AC-8B67-4C04-8B19-CCF3BB15B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6" t="19982" r="55963" b="76650"/>
          <a:stretch/>
        </p:blipFill>
        <p:spPr>
          <a:xfrm>
            <a:off x="6739453" y="2350476"/>
            <a:ext cx="3540194" cy="298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EB0F0-2FB0-49B6-8C2B-B5142F588B92}"/>
              </a:ext>
            </a:extLst>
          </p:cNvPr>
          <p:cNvSpPr txBox="1"/>
          <p:nvPr/>
        </p:nvSpPr>
        <p:spPr>
          <a:xfrm>
            <a:off x="6389324" y="1559548"/>
            <a:ext cx="6140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output of the L-</a:t>
            </a:r>
            <a:r>
              <a:rPr lang="en-US" dirty="0" err="1"/>
              <a:t>th</a:t>
            </a:r>
            <a:r>
              <a:rPr lang="en-US" dirty="0"/>
              <a:t> hidden layer is described as a linear projection modulated by an output gate for encoder.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A3E7B-9D38-45B5-9C57-DB1A72F930F8}"/>
              </a:ext>
            </a:extLst>
          </p:cNvPr>
          <p:cNvSpPr txBox="1"/>
          <p:nvPr/>
        </p:nvSpPr>
        <p:spPr>
          <a:xfrm>
            <a:off x="5783012" y="3745978"/>
            <a:ext cx="635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decoder part, the output of the L-</a:t>
            </a:r>
            <a:r>
              <a:rPr lang="en-US" dirty="0" err="1"/>
              <a:t>th</a:t>
            </a:r>
            <a:r>
              <a:rPr lang="en-US" dirty="0"/>
              <a:t> hidden layer is given by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C7E62E-8C14-431A-BA21-CCE028C0A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3" t="23899" r="50000" b="66677"/>
          <a:stretch/>
        </p:blipFill>
        <p:spPr>
          <a:xfrm>
            <a:off x="7070566" y="2700362"/>
            <a:ext cx="5062646" cy="866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3F0FBE-F8A4-4DE5-BCAF-75F4845A4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9" t="46793" r="54929" b="45787"/>
          <a:stretch/>
        </p:blipFill>
        <p:spPr>
          <a:xfrm>
            <a:off x="8041435" y="4326839"/>
            <a:ext cx="3949164" cy="6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0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0001">
            <a:hlinkClick r:id="" action="ppaction://media"/>
            <a:extLst>
              <a:ext uri="{FF2B5EF4-FFF2-40B4-BE49-F238E27FC236}">
                <a16:creationId xmlns:a16="http://schemas.microsoft.com/office/drawing/2014/main" id="{03D1F2DD-6A9A-4B25-937B-5774BF6C9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57170" y="1894823"/>
            <a:ext cx="487363" cy="487363"/>
          </a:xfrm>
          <a:prstGeom prst="rect">
            <a:avLst/>
          </a:prstGeom>
        </p:spPr>
      </p:pic>
      <p:pic>
        <p:nvPicPr>
          <p:cNvPr id="3" name="30001 (1)">
            <a:hlinkClick r:id="" action="ppaction://media"/>
            <a:extLst>
              <a:ext uri="{FF2B5EF4-FFF2-40B4-BE49-F238E27FC236}">
                <a16:creationId xmlns:a16="http://schemas.microsoft.com/office/drawing/2014/main" id="{971F18C3-151D-4F46-8FEE-1FEDB2C4FB7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20704" y="1842984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416BC-DC45-4C85-8505-FA0D98F41A43}"/>
              </a:ext>
            </a:extLst>
          </p:cNvPr>
          <p:cNvSpPr txBox="1"/>
          <p:nvPr/>
        </p:nvSpPr>
        <p:spPr>
          <a:xfrm>
            <a:off x="809742" y="113842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SM1 (Male) → SF1 (Female)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BC94D-644A-4111-AD02-440E3687512E}"/>
              </a:ext>
            </a:extLst>
          </p:cNvPr>
          <p:cNvSpPr txBox="1"/>
          <p:nvPr/>
        </p:nvSpPr>
        <p:spPr>
          <a:xfrm>
            <a:off x="7382313" y="1093197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M1 (Male) → SF1 (Female)</a:t>
            </a:r>
            <a:endParaRPr lang="en-IN" dirty="0"/>
          </a:p>
          <a:p>
            <a:endParaRPr lang="en-IN" dirty="0"/>
          </a:p>
        </p:txBody>
      </p:sp>
      <p:pic>
        <p:nvPicPr>
          <p:cNvPr id="6" name="TM3-200028">
            <a:hlinkClick r:id="" action="ppaction://media"/>
            <a:extLst>
              <a:ext uri="{FF2B5EF4-FFF2-40B4-BE49-F238E27FC236}">
                <a16:creationId xmlns:a16="http://schemas.microsoft.com/office/drawing/2014/main" id="{AB7D9AB3-5E35-4C06-B276-7D9E746822F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827737" y="1739528"/>
            <a:ext cx="487363" cy="487363"/>
          </a:xfrm>
          <a:prstGeom prst="rect">
            <a:avLst/>
          </a:prstGeom>
        </p:spPr>
      </p:pic>
      <p:pic>
        <p:nvPicPr>
          <p:cNvPr id="7" name="TM1-SF1+200028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A884A797-44B4-497C-AC00-F16DD071084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551069" y="1751205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E733-4EDD-4BDF-A819-A06B98DB6664}"/>
              </a:ext>
            </a:extLst>
          </p:cNvPr>
          <p:cNvSpPr txBox="1"/>
          <p:nvPr/>
        </p:nvSpPr>
        <p:spPr>
          <a:xfrm>
            <a:off x="809742" y="307373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SF1 (Female) → SM1 (Male)</a:t>
            </a:r>
            <a:endParaRPr lang="en-IN" dirty="0"/>
          </a:p>
        </p:txBody>
      </p:sp>
      <p:pic>
        <p:nvPicPr>
          <p:cNvPr id="9" name="30005">
            <a:hlinkClick r:id="" action="ppaction://media"/>
            <a:extLst>
              <a:ext uri="{FF2B5EF4-FFF2-40B4-BE49-F238E27FC236}">
                <a16:creationId xmlns:a16="http://schemas.microsoft.com/office/drawing/2014/main" id="{F7F2BF4C-0E8B-4B1D-BA3F-F2766823AE7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321478" y="3792220"/>
            <a:ext cx="487363" cy="487363"/>
          </a:xfrm>
          <a:prstGeom prst="rect">
            <a:avLst/>
          </a:prstGeom>
        </p:spPr>
      </p:pic>
      <p:pic>
        <p:nvPicPr>
          <p:cNvPr id="10" name="starganvc_2-3_0004">
            <a:hlinkClick r:id="" action="ppaction://media"/>
            <a:extLst>
              <a:ext uri="{FF2B5EF4-FFF2-40B4-BE49-F238E27FC236}">
                <a16:creationId xmlns:a16="http://schemas.microsoft.com/office/drawing/2014/main" id="{B5263D6E-6F9B-44F1-9393-AD4248FC038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064385" y="3829475"/>
            <a:ext cx="487363" cy="487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50810-ABB0-4C96-8E66-DDF0CCB5300A}"/>
              </a:ext>
            </a:extLst>
          </p:cNvPr>
          <p:cNvSpPr txBox="1"/>
          <p:nvPr/>
        </p:nvSpPr>
        <p:spPr>
          <a:xfrm>
            <a:off x="7382313" y="3048128"/>
            <a:ext cx="3130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SF1 (Female) → TM1 (Male)</a:t>
            </a:r>
            <a:endParaRPr lang="en-IN" dirty="0"/>
          </a:p>
          <a:p>
            <a:endParaRPr lang="en-IN" dirty="0"/>
          </a:p>
        </p:txBody>
      </p:sp>
      <p:pic>
        <p:nvPicPr>
          <p:cNvPr id="12" name="SF1-200028">
            <a:hlinkClick r:id="" action="ppaction://media"/>
            <a:extLst>
              <a:ext uri="{FF2B5EF4-FFF2-40B4-BE49-F238E27FC236}">
                <a16:creationId xmlns:a16="http://schemas.microsoft.com/office/drawing/2014/main" id="{DC72022B-B236-4451-A0BD-554DB6FA47CC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806160" y="3844439"/>
            <a:ext cx="487363" cy="487363"/>
          </a:xfrm>
          <a:prstGeom prst="rect">
            <a:avLst/>
          </a:prstGeom>
        </p:spPr>
      </p:pic>
      <p:pic>
        <p:nvPicPr>
          <p:cNvPr id="13" name="SF1-TM1+200028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4134B0A6-CCF9-4DBA-9BCF-8EBB5744FAE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551070" y="3844438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2EEB31-8954-4791-A983-AE4BEA4B63D5}"/>
              </a:ext>
            </a:extLst>
          </p:cNvPr>
          <p:cNvSpPr txBox="1"/>
          <p:nvPr/>
        </p:nvSpPr>
        <p:spPr>
          <a:xfrm>
            <a:off x="806537" y="327608"/>
            <a:ext cx="2942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+mj-lt"/>
              </a:rPr>
              <a:t>Results given in paper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B2D95-6F90-46DA-8F50-8AFA5C9EDDDE}"/>
              </a:ext>
            </a:extLst>
          </p:cNvPr>
          <p:cNvSpPr txBox="1"/>
          <p:nvPr/>
        </p:nvSpPr>
        <p:spPr>
          <a:xfrm>
            <a:off x="7382313" y="406435"/>
            <a:ext cx="1966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+mj-lt"/>
              </a:rPr>
              <a:t>Results we got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A030F-E553-44F2-8B57-9EF448208674}"/>
              </a:ext>
            </a:extLst>
          </p:cNvPr>
          <p:cNvSpPr txBox="1"/>
          <p:nvPr/>
        </p:nvSpPr>
        <p:spPr>
          <a:xfrm>
            <a:off x="806537" y="5278091"/>
            <a:ext cx="97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As compare to the results given in paper our results are little bit noisy and some word are not clear.</a:t>
            </a:r>
          </a:p>
        </p:txBody>
      </p:sp>
    </p:spTree>
    <p:extLst>
      <p:ext uri="{BB962C8B-B14F-4D97-AF65-F5344CB8AC3E}">
        <p14:creationId xmlns:p14="http://schemas.microsoft.com/office/powerpoint/2010/main" val="373620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5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5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6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6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6612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618</TotalTime>
  <Words>709</Words>
  <Application>Microsoft Office PowerPoint</Application>
  <PresentationFormat>Widescreen</PresentationFormat>
  <Paragraphs>51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Wingdings</vt:lpstr>
      <vt:lpstr>Retrospect</vt:lpstr>
      <vt:lpstr>STARGAN-VC: NON-PARALLEL MANY-TO-MANY VOICE CONVERSION WITH STAR GENERATIVE ADVERSARIAL NETWORKS</vt:lpstr>
      <vt:lpstr>Voice Conversion Challenge (VCC) 2018 Dataset</vt:lpstr>
      <vt:lpstr>Pre-processing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Bharath Pampana</dc:creator>
  <cp:lastModifiedBy>Bharath Pampana</cp:lastModifiedBy>
  <cp:revision>28</cp:revision>
  <dcterms:created xsi:type="dcterms:W3CDTF">2020-11-03T07:06:52Z</dcterms:created>
  <dcterms:modified xsi:type="dcterms:W3CDTF">2020-11-04T06:11:01Z</dcterms:modified>
</cp:coreProperties>
</file>